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Google Sans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44" Type="http://schemas.openxmlformats.org/officeDocument/2006/relationships/font" Target="fonts/GoogleSansMedium-bold.fntdata"/><Relationship Id="rId21" Type="http://schemas.openxmlformats.org/officeDocument/2006/relationships/slide" Target="slides/slide17.xml"/><Relationship Id="rId43" Type="http://schemas.openxmlformats.org/officeDocument/2006/relationships/font" Target="fonts/GoogleSansMedium-regular.fntdata"/><Relationship Id="rId24" Type="http://schemas.openxmlformats.org/officeDocument/2006/relationships/slide" Target="slides/slide20.xml"/><Relationship Id="rId46" Type="http://schemas.openxmlformats.org/officeDocument/2006/relationships/font" Target="fonts/GoogleSansMedium-boldItalic.fntdata"/><Relationship Id="rId23" Type="http://schemas.openxmlformats.org/officeDocument/2006/relationships/slide" Target="slides/slide19.xml"/><Relationship Id="rId45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.fntdata"/><Relationship Id="rId13" Type="http://schemas.openxmlformats.org/officeDocument/2006/relationships/slide" Target="slides/slide9.xml"/><Relationship Id="rId35" Type="http://schemas.openxmlformats.org/officeDocument/2006/relationships/font" Target="fonts/Nunito-regular.fntdata"/><Relationship Id="rId12" Type="http://schemas.openxmlformats.org/officeDocument/2006/relationships/slide" Target="slides/slide8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37" Type="http://schemas.openxmlformats.org/officeDocument/2006/relationships/font" Target="fonts/Nunito-italic.fntdata"/><Relationship Id="rId14" Type="http://schemas.openxmlformats.org/officeDocument/2006/relationships/slide" Target="slides/slide10.xml"/><Relationship Id="rId36" Type="http://schemas.openxmlformats.org/officeDocument/2006/relationships/font" Target="fonts/Nunito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extras/cert/TF_Certificate_Candidate_Handbook.pdf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d4xx78yfI8q05yaVpSqpXqAa1v-My689hXXxFWLKWMs/edit#gid=11573157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5bf28129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15bf28129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Hemos dividido parte de las habilidades del checklist enumeradas en el </a:t>
            </a:r>
            <a:r>
              <a:rPr b="1" lang="en" sz="12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Candidate Handbook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 lo largo de las 8 sesiones del módulo.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 el propósito de que los estudiantes puedan sentirse cómodos de ir palomeando de su lado conforme avancemos en las semanas.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5bf28129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5bf28129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5bf28129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5bf28129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5bf28129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5bf28129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6e10553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16e10553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6dc4dd6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16dc4dd6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6dc4dd607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16dc4dd607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6dc4dd607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6dc4dd607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dc4dd60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6dc4dd60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6e10553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6e10553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6e105538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16e105538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5bf281295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5bf281295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5bf281295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5bf28129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5bf28129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15bf28129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35b80d00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35b80d00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345fe94d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345fe94d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bf281295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bf281295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bf281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bf281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GANTT del Temario DS+AI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dc4dd60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dc4dd60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6dc4dd6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6dc4dd6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¡Recursos!</a:t>
            </a:r>
            <a:endParaRPr sz="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dc4dd60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6dc4dd60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Laurence Moroney</a:t>
            </a:r>
            <a:r>
              <a:rPr lang="en">
                <a:solidFill>
                  <a:schemeClr val="dk1"/>
                </a:solidFill>
              </a:rPr>
              <a:t> leads AI Advocacy at Google, with a vision to make AI easy for developers and to widen access to ML careers for everyone.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Relationship Id="rId4" Type="http://schemas.openxmlformats.org/officeDocument/2006/relationships/image" Target="../media/image1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hyperlink" Target="https://www.tensorflow.org/certificate?hl=es-419" TargetMode="External"/><Relationship Id="rId5" Type="http://schemas.openxmlformats.org/officeDocument/2006/relationships/image" Target="../media/image34.png"/><Relationship Id="rId6" Type="http://schemas.openxmlformats.org/officeDocument/2006/relationships/hyperlink" Target="https://docs.google.com/spreadsheets/d/1d4xx78yfI8q05yaVpSqpXqAa1v-My689hXXxFWLKWMs/edit#gid=1157315723" TargetMode="External"/><Relationship Id="rId7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DZ9U4J_G6jk5tWVvcfT5KLLpm2UsOFD9/view?usp=sharing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0.gif"/><Relationship Id="rId5" Type="http://schemas.openxmlformats.org/officeDocument/2006/relationships/image" Target="../media/image4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43.gif"/><Relationship Id="rId5" Type="http://schemas.openxmlformats.org/officeDocument/2006/relationships/image" Target="../media/image46.gif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hyperlink" Target="https://colab.research.google.com/github/https-deeplearning-ai/tensorflow-1-public/blob/adding_C3/C3/W1/ungraded_labs/C3_W1_Lab_2_sequences_basic.ipynb" TargetMode="External"/><Relationship Id="rId5" Type="http://schemas.openxmlformats.org/officeDocument/2006/relationships/hyperlink" Target="https://colab.research.google.com/github/https-deeplearning-ai/tensorflow-1-public/blob/adding_C3/C3/W2/ungraded_labs/C3_W2_Lab_1_imdb.ipyn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jp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hyperlink" Target="https://github.com/Krax7/tensorflowCertification/blob/master/4-NaturalLanguageProcessing/Category4-Question.ipynb" TargetMode="External"/><Relationship Id="rId5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fNxaJsNG3-s&amp;list=PLQY2H8rRoyvzDbLUZkbudP-MFQZwNmU4S" TargetMode="External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oursera.org/learn/natural-language-processing-tensorflow/home/week/1" TargetMode="External"/><Relationship Id="rId4" Type="http://schemas.openxmlformats.org/officeDocument/2006/relationships/hyperlink" Target="https://www.coursera.org/learn/natural-language-processing-tensorflow/home/week/2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/>
        </p:nvSpPr>
        <p:spPr>
          <a:xfrm>
            <a:off x="377100" y="157675"/>
            <a:ext cx="85797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Certificate;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Checklist </a:t>
            </a: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- GANTT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9"/>
          <p:cNvSpPr txBox="1"/>
          <p:nvPr/>
        </p:nvSpPr>
        <p:spPr>
          <a:xfrm>
            <a:off x="722125" y="4608050"/>
            <a:ext cx="2542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b="1"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Adecuación del checklist a modo de </a:t>
            </a:r>
            <a:r>
              <a:rPr b="1"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Gantt</a:t>
            </a:r>
            <a:endParaRPr b="1" i="0" sz="800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025" y="1137900"/>
            <a:ext cx="7541951" cy="34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0"/>
          <p:cNvSpPr txBox="1"/>
          <p:nvPr/>
        </p:nvSpPr>
        <p:spPr>
          <a:xfrm>
            <a:off x="4094075" y="1921650"/>
            <a:ext cx="44187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Review </a:t>
            </a:r>
            <a:endParaRPr b="1"/>
          </a:p>
        </p:txBody>
      </p:sp>
      <p:pic>
        <p:nvPicPr>
          <p:cNvPr id="237" name="Google Shape;2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1"/>
          <p:cNvSpPr txBox="1"/>
          <p:nvPr/>
        </p:nvSpPr>
        <p:spPr>
          <a:xfrm>
            <a:off x="437375" y="1626325"/>
            <a:ext cx="42504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REVIEW: </a:t>
            </a:r>
            <a:endParaRPr sz="2500" u="sng">
              <a:solidFill>
                <a:srgbClr val="441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de categoría 3</a:t>
            </a:r>
            <a:endParaRPr b="1" sz="2500">
              <a:solidFill>
                <a:srgbClr val="441848"/>
              </a:solidFill>
            </a:endParaRPr>
          </a:p>
        </p:txBody>
      </p:sp>
      <p:sp>
        <p:nvSpPr>
          <p:cNvPr id="245" name="Google Shape;245;p51"/>
          <p:cNvSpPr txBox="1"/>
          <p:nvPr/>
        </p:nvSpPr>
        <p:spPr>
          <a:xfrm>
            <a:off x="425779" y="2531700"/>
            <a:ext cx="573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Category3Challenge2</a:t>
            </a:r>
            <a:endParaRPr sz="1300">
              <a:solidFill>
                <a:srgbClr val="1616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51"/>
          <p:cNvPicPr preferRelativeResize="0"/>
          <p:nvPr/>
        </p:nvPicPr>
        <p:blipFill rotWithShape="1">
          <a:blip r:embed="rId4">
            <a:alphaModFix/>
          </a:blip>
          <a:srcRect b="74958" l="0" r="0" t="0"/>
          <a:stretch/>
        </p:blipFill>
        <p:spPr>
          <a:xfrm>
            <a:off x="498900" y="2854300"/>
            <a:ext cx="1888400" cy="3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598" y="1426688"/>
            <a:ext cx="3526552" cy="19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2"/>
          <p:cNvSpPr txBox="1"/>
          <p:nvPr/>
        </p:nvSpPr>
        <p:spPr>
          <a:xfrm>
            <a:off x="4094075" y="1665900"/>
            <a:ext cx="4418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Conceptos 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 NLP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3"/>
          <p:cNvSpPr txBox="1"/>
          <p:nvPr/>
        </p:nvSpPr>
        <p:spPr>
          <a:xfrm>
            <a:off x="377100" y="157675"/>
            <a:ext cx="85797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de textos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3"/>
          <p:cNvPicPr preferRelativeResize="0"/>
          <p:nvPr/>
        </p:nvPicPr>
        <p:blipFill rotWithShape="1">
          <a:blip r:embed="rId4">
            <a:alphaModFix/>
          </a:blip>
          <a:srcRect b="0" l="3449" r="26449" t="3929"/>
          <a:stretch/>
        </p:blipFill>
        <p:spPr>
          <a:xfrm>
            <a:off x="4373025" y="1018050"/>
            <a:ext cx="3947050" cy="26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00" y="1048675"/>
            <a:ext cx="3774451" cy="20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/>
        </p:nvSpPr>
        <p:spPr>
          <a:xfrm>
            <a:off x="377100" y="157675"/>
            <a:ext cx="85797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Tokenización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4"/>
          <p:cNvPicPr preferRelativeResize="0"/>
          <p:nvPr/>
        </p:nvPicPr>
        <p:blipFill rotWithShape="1">
          <a:blip r:embed="rId4">
            <a:alphaModFix/>
          </a:blip>
          <a:srcRect b="0" l="0" r="8775" t="0"/>
          <a:stretch/>
        </p:blipFill>
        <p:spPr>
          <a:xfrm>
            <a:off x="3167750" y="1197575"/>
            <a:ext cx="258932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4"/>
          <p:cNvPicPr preferRelativeResize="0"/>
          <p:nvPr/>
        </p:nvPicPr>
        <p:blipFill rotWithShape="1">
          <a:blip r:embed="rId5">
            <a:alphaModFix/>
          </a:blip>
          <a:srcRect b="0" l="7214" r="8304" t="0"/>
          <a:stretch/>
        </p:blipFill>
        <p:spPr>
          <a:xfrm>
            <a:off x="6242250" y="1235675"/>
            <a:ext cx="247020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4"/>
          <p:cNvSpPr txBox="1"/>
          <p:nvPr/>
        </p:nvSpPr>
        <p:spPr>
          <a:xfrm>
            <a:off x="3227313" y="3722825"/>
            <a:ext cx="2470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*Por letra.</a:t>
            </a:r>
            <a:endParaRPr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54"/>
          <p:cNvSpPr txBox="1"/>
          <p:nvPr/>
        </p:nvSpPr>
        <p:spPr>
          <a:xfrm>
            <a:off x="6242250" y="3722825"/>
            <a:ext cx="2470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*Por palabra.</a:t>
            </a:r>
            <a:endParaRPr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" name="Google Shape;274;p54"/>
          <p:cNvCxnSpPr/>
          <p:nvPr/>
        </p:nvCxnSpPr>
        <p:spPr>
          <a:xfrm>
            <a:off x="6005725" y="1126750"/>
            <a:ext cx="8100" cy="2941500"/>
          </a:xfrm>
          <a:prstGeom prst="straightConnector1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54"/>
          <p:cNvPicPr preferRelativeResize="0"/>
          <p:nvPr/>
        </p:nvPicPr>
        <p:blipFill rotWithShape="1">
          <a:blip r:embed="rId6">
            <a:alphaModFix/>
          </a:blip>
          <a:srcRect b="52676" l="2595" r="61611" t="24104"/>
          <a:stretch/>
        </p:blipFill>
        <p:spPr>
          <a:xfrm>
            <a:off x="265700" y="1421975"/>
            <a:ext cx="2294539" cy="84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4"/>
          <p:cNvPicPr preferRelativeResize="0"/>
          <p:nvPr/>
        </p:nvPicPr>
        <p:blipFill rotWithShape="1">
          <a:blip r:embed="rId6">
            <a:alphaModFix/>
          </a:blip>
          <a:srcRect b="52676" l="42683" r="21522" t="24104"/>
          <a:stretch/>
        </p:blipFill>
        <p:spPr>
          <a:xfrm>
            <a:off x="309409" y="2151042"/>
            <a:ext cx="2294539" cy="841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54"/>
          <p:cNvCxnSpPr/>
          <p:nvPr/>
        </p:nvCxnSpPr>
        <p:spPr>
          <a:xfrm>
            <a:off x="2805325" y="1126750"/>
            <a:ext cx="8100" cy="2941500"/>
          </a:xfrm>
          <a:prstGeom prst="straightConnector1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/>
          <p:nvPr/>
        </p:nvSpPr>
        <p:spPr>
          <a:xfrm>
            <a:off x="6331100" y="877925"/>
            <a:ext cx="2154600" cy="3480900"/>
          </a:xfrm>
          <a:prstGeom prst="roundRect">
            <a:avLst>
              <a:gd fmla="val 9471" name="adj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5"/>
          <p:cNvSpPr/>
          <p:nvPr/>
        </p:nvSpPr>
        <p:spPr>
          <a:xfrm>
            <a:off x="692300" y="877925"/>
            <a:ext cx="2947500" cy="3480900"/>
          </a:xfrm>
          <a:prstGeom prst="roundRect">
            <a:avLst>
              <a:gd fmla="val 9471" name="adj"/>
            </a:avLst>
          </a:prstGeom>
          <a:noFill/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4A7D6"/>
              </a:solidFill>
            </a:endParaRPr>
          </a:p>
        </p:txBody>
      </p:sp>
      <p:sp>
        <p:nvSpPr>
          <p:cNvPr id="284" name="Google Shape;284;p55"/>
          <p:cNvSpPr txBox="1"/>
          <p:nvPr/>
        </p:nvSpPr>
        <p:spPr>
          <a:xfrm>
            <a:off x="377100" y="157675"/>
            <a:ext cx="23526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Secuencias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5"/>
          <p:cNvSpPr txBox="1"/>
          <p:nvPr/>
        </p:nvSpPr>
        <p:spPr>
          <a:xfrm>
            <a:off x="820850" y="937975"/>
            <a:ext cx="2660100" cy="1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Oraciones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‘i really love my dog’</a:t>
            </a:r>
            <a:r>
              <a:rPr lang="en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‘my dog loves my manatee’</a:t>
            </a:r>
            <a:endParaRPr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55"/>
          <p:cNvSpPr txBox="1"/>
          <p:nvPr/>
        </p:nvSpPr>
        <p:spPr>
          <a:xfrm>
            <a:off x="6686550" y="937975"/>
            <a:ext cx="15153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Vocabulario</a:t>
            </a:r>
            <a:endParaRPr b="1"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‘think’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    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 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‘amazing’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  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‘my’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         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5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‘love’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       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15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‘dog’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       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‘is’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           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lang="en" sz="15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‘you’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       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15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‘do’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         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15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‘cat’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        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15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‘i’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:              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5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55"/>
          <p:cNvSpPr txBox="1"/>
          <p:nvPr/>
        </p:nvSpPr>
        <p:spPr>
          <a:xfrm>
            <a:off x="1139075" y="17495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❌</a:t>
            </a:r>
            <a:endParaRPr b="1" sz="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5"/>
          <p:cNvSpPr txBox="1"/>
          <p:nvPr/>
        </p:nvSpPr>
        <p:spPr>
          <a:xfrm>
            <a:off x="843575" y="17495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✔️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5"/>
          <p:cNvSpPr txBox="1"/>
          <p:nvPr/>
        </p:nvSpPr>
        <p:spPr>
          <a:xfrm>
            <a:off x="1605575" y="17495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✔️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5"/>
          <p:cNvSpPr txBox="1"/>
          <p:nvPr/>
        </p:nvSpPr>
        <p:spPr>
          <a:xfrm>
            <a:off x="1986575" y="17495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✔️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5"/>
          <p:cNvSpPr txBox="1"/>
          <p:nvPr/>
        </p:nvSpPr>
        <p:spPr>
          <a:xfrm>
            <a:off x="2367575" y="17495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✔️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5"/>
          <p:cNvSpPr txBox="1"/>
          <p:nvPr/>
        </p:nvSpPr>
        <p:spPr>
          <a:xfrm>
            <a:off x="843575" y="24353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✔️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5"/>
          <p:cNvSpPr txBox="1"/>
          <p:nvPr/>
        </p:nvSpPr>
        <p:spPr>
          <a:xfrm>
            <a:off x="2138975" y="24353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✔️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5"/>
          <p:cNvSpPr txBox="1"/>
          <p:nvPr/>
        </p:nvSpPr>
        <p:spPr>
          <a:xfrm>
            <a:off x="1300775" y="24353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✔️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5"/>
          <p:cNvSpPr txBox="1"/>
          <p:nvPr/>
        </p:nvSpPr>
        <p:spPr>
          <a:xfrm>
            <a:off x="1748675" y="24353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❌</a:t>
            </a:r>
            <a:endParaRPr b="1" sz="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5"/>
          <p:cNvSpPr txBox="1"/>
          <p:nvPr/>
        </p:nvSpPr>
        <p:spPr>
          <a:xfrm>
            <a:off x="2891675" y="2435350"/>
            <a:ext cx="295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❌</a:t>
            </a:r>
            <a:endParaRPr b="1" sz="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5"/>
          <p:cNvSpPr/>
          <p:nvPr/>
        </p:nvSpPr>
        <p:spPr>
          <a:xfrm>
            <a:off x="3816500" y="877925"/>
            <a:ext cx="1927800" cy="3480900"/>
          </a:xfrm>
          <a:prstGeom prst="roundRect">
            <a:avLst>
              <a:gd fmla="val 9471" name="adj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5"/>
          <p:cNvSpPr txBox="1"/>
          <p:nvPr/>
        </p:nvSpPr>
        <p:spPr>
          <a:xfrm>
            <a:off x="3919250" y="937975"/>
            <a:ext cx="1461600" cy="1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Secuencias</a:t>
            </a:r>
            <a:endParaRPr b="1"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2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], </a:t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5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15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15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55"/>
          <p:cNvSpPr/>
          <p:nvPr/>
        </p:nvSpPr>
        <p:spPr>
          <a:xfrm>
            <a:off x="3399025" y="1671175"/>
            <a:ext cx="5901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5"/>
          <p:cNvSpPr/>
          <p:nvPr/>
        </p:nvSpPr>
        <p:spPr>
          <a:xfrm>
            <a:off x="3399200" y="2280775"/>
            <a:ext cx="5901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"/>
          <p:cNvSpPr/>
          <p:nvPr/>
        </p:nvSpPr>
        <p:spPr>
          <a:xfrm rot="5400000">
            <a:off x="4276950" y="2186825"/>
            <a:ext cx="5901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6"/>
          <p:cNvSpPr txBox="1"/>
          <p:nvPr/>
        </p:nvSpPr>
        <p:spPr>
          <a:xfrm>
            <a:off x="377100" y="233875"/>
            <a:ext cx="8579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56"/>
          <p:cNvPicPr preferRelativeResize="0"/>
          <p:nvPr/>
        </p:nvPicPr>
        <p:blipFill rotWithShape="1">
          <a:blip r:embed="rId3">
            <a:alphaModFix/>
          </a:blip>
          <a:srcRect b="47846" l="0" r="0" t="31064"/>
          <a:stretch/>
        </p:blipFill>
        <p:spPr>
          <a:xfrm>
            <a:off x="749150" y="1271491"/>
            <a:ext cx="7645699" cy="7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6"/>
          <p:cNvPicPr preferRelativeResize="0"/>
          <p:nvPr/>
        </p:nvPicPr>
        <p:blipFill rotWithShape="1">
          <a:blip r:embed="rId3">
            <a:alphaModFix/>
          </a:blip>
          <a:srcRect b="-3" l="0" r="59748" t="61055"/>
          <a:stretch/>
        </p:blipFill>
        <p:spPr>
          <a:xfrm>
            <a:off x="3033275" y="3134850"/>
            <a:ext cx="3077450" cy="1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6"/>
          <p:cNvSpPr txBox="1"/>
          <p:nvPr/>
        </p:nvSpPr>
        <p:spPr>
          <a:xfrm>
            <a:off x="708525" y="980500"/>
            <a:ext cx="1176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Secuencias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2957075" y="2843850"/>
            <a:ext cx="3077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Secuencias con padding</a:t>
            </a:r>
            <a:endParaRPr b="0" i="0" sz="12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000125"/>
            <a:ext cx="66675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7"/>
          <p:cNvSpPr txBox="1"/>
          <p:nvPr/>
        </p:nvSpPr>
        <p:spPr>
          <a:xfrm>
            <a:off x="377100" y="157675"/>
            <a:ext cx="8579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Embedding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/>
        </p:nvSpPr>
        <p:spPr>
          <a:xfrm>
            <a:off x="4094075" y="1665900"/>
            <a:ext cx="4418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Veamos algunos ejemplos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/>
          <p:nvPr/>
        </p:nvSpPr>
        <p:spPr>
          <a:xfrm>
            <a:off x="377250" y="1514250"/>
            <a:ext cx="85794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Notebooks teórico-prácticos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9"/>
          <p:cNvSpPr txBox="1"/>
          <p:nvPr/>
        </p:nvSpPr>
        <p:spPr>
          <a:xfrm>
            <a:off x="584250" y="2063850"/>
            <a:ext cx="816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Preprocesamiento de texto: tokenización, secuencias y padding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Construyendo un clasificador de textos: dataset de sarcasmo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37" name="Google Shape;3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0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60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0" name="Google Shape;34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/>
        </p:nvSpPr>
        <p:spPr>
          <a:xfrm>
            <a:off x="4094075" y="2116050"/>
            <a:ext cx="44187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/>
          </a:p>
        </p:txBody>
      </p:sp>
      <p:pic>
        <p:nvPicPr>
          <p:cNvPr id="348" name="Google Shape;3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4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2"/>
          <p:cNvSpPr txBox="1"/>
          <p:nvPr/>
        </p:nvSpPr>
        <p:spPr>
          <a:xfrm>
            <a:off x="442200" y="1854925"/>
            <a:ext cx="3800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BBC News Archive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358" name="Google Shape;358;p62"/>
          <p:cNvSpPr txBox="1"/>
          <p:nvPr/>
        </p:nvSpPr>
        <p:spPr>
          <a:xfrm>
            <a:off x="448853" y="2455500"/>
            <a:ext cx="337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Category4-Question.ipynb</a:t>
            </a:r>
            <a:endParaRPr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6775" y="1269447"/>
            <a:ext cx="3671949" cy="275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6" name="Google Shape;36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4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372" name="Google Shape;3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3843025" y="1788350"/>
            <a:ext cx="4901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PLN con Tensorflow  (Parte 1)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502950" y="2856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502950" y="1394925"/>
            <a:ext cx="82209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Resolución del ejercicio de categoría 4 🤖💜.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Comprender cómo usar redes neuronales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para resolver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problemas de procesamiento de lenguaje natural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usando TensorFlow.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🤖. 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en esta sesión para el challenge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 vamos a completar el 5to ejercicio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altamente parecido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al examen de certificación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🤖💜.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548850" y="1201800"/>
            <a:ext cx="75063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dudas del challenge de categoría 3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Conceptos de NLP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7:30 - 8:25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Ejercicio de categoría 4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8:25 - 8:40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Ejercicio de categoría 4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1500000" y="1188150"/>
            <a:ext cx="61440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/>
          </a:p>
        </p:txBody>
      </p:sp>
      <p:pic>
        <p:nvPicPr>
          <p:cNvPr id="206" name="Google Shape;2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" y="428625"/>
            <a:ext cx="3429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535250" y="2289475"/>
            <a:ext cx="405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Natural Language Processing - Tokenization (NLP Zero to Hero - Part 1)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7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Processing (NLP) Zero to Hero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375" y="1608800"/>
            <a:ext cx="4244050" cy="271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/>
        </p:nvSpPr>
        <p:spPr>
          <a:xfrm>
            <a:off x="611450" y="2287663"/>
            <a:ext cx="405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https://www.coursera.org/learn/natural-language-processing-tensorflow/home/week/1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https://www.coursera.org/learn/natural-language-processing-tensorflow/home/week/2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8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Natural Language Processing in TensorFlow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650" y="1742975"/>
            <a:ext cx="17145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8"/>
          <p:cNvPicPr preferRelativeResize="0"/>
          <p:nvPr/>
        </p:nvPicPr>
        <p:blipFill rotWithShape="1">
          <a:blip r:embed="rId6">
            <a:alphaModFix/>
          </a:blip>
          <a:srcRect b="0" l="13179" r="0" t="0"/>
          <a:stretch/>
        </p:blipFill>
        <p:spPr>
          <a:xfrm>
            <a:off x="5866137" y="3629225"/>
            <a:ext cx="23795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